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8"/>
  </p:notesMasterIdLst>
  <p:sldIdLst>
    <p:sldId id="256" r:id="rId2"/>
    <p:sldId id="268" r:id="rId3"/>
    <p:sldId id="257" r:id="rId4"/>
    <p:sldId id="258" r:id="rId5"/>
    <p:sldId id="259" r:id="rId6"/>
    <p:sldId id="260" r:id="rId7"/>
    <p:sldId id="270" r:id="rId8"/>
    <p:sldId id="271" r:id="rId9"/>
    <p:sldId id="261" r:id="rId10"/>
    <p:sldId id="262" r:id="rId11"/>
    <p:sldId id="263" r:id="rId12"/>
    <p:sldId id="272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20" y="-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01715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0B107-2091-4C6F-A1D6-BDD43DA0AE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AA571-9EE0-41F0-A0B8-2CE00555D7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3B2F7-2333-4245-B920-22A0212D2B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9A2C9-9436-49A7-BA8C-563749839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0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DE8CB-B558-4C13-9A8A-FBB4157327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4BA4-F30E-4D30-B27F-679F9F757B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A1CFD-73EF-45EB-8978-103C7F4429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A7F55-5A2D-49BF-9A4D-4D51959C74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CF96B-B550-4063-94E3-EC84615E30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0562A-573E-4115-91A2-F827E72B50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5557-465C-40C8-BC19-8EC402C788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C6A9B-7E92-47BC-95FD-BCC1F2E2D7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31A16EC-081B-42B4-800D-2B454E5317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2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9.png"/><Relationship Id="rId5" Type="http://schemas.openxmlformats.org/officeDocument/2006/relationships/image" Target="../media/image5.png"/><Relationship Id="rId15" Type="http://schemas.openxmlformats.org/officeDocument/2006/relationships/image" Target="../media/image69.png"/><Relationship Id="rId10" Type="http://schemas.openxmlformats.org/officeDocument/2006/relationships/image" Target="../media/image53.png"/><Relationship Id="rId4" Type="http://schemas.openxmlformats.org/officeDocument/2006/relationships/image" Target="../media/image64.png"/><Relationship Id="rId9" Type="http://schemas.openxmlformats.org/officeDocument/2006/relationships/image" Target="../media/image54.png"/><Relationship Id="rId1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70.png"/><Relationship Id="rId7" Type="http://schemas.openxmlformats.org/officeDocument/2006/relationships/image" Target="../media/image53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75.png"/><Relationship Id="rId5" Type="http://schemas.openxmlformats.org/officeDocument/2006/relationships/image" Target="../media/image54.png"/><Relationship Id="rId10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0" y="476250"/>
            <a:ext cx="4246563" cy="25892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E3E02"/>
                    </a:gs>
                    <a:gs pos="100000">
                      <a:srgbClr val="FFE701"/>
                    </a:gs>
                  </a:gsLst>
                  <a:lin ang="5400000" scaled="1"/>
                </a:gradFill>
                <a:latin typeface="Impact"/>
              </a:rPr>
              <a:t>Дифференциация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E3E02"/>
                    </a:gs>
                    <a:gs pos="100000">
                      <a:srgbClr val="FFE701"/>
                    </a:gs>
                  </a:gsLst>
                  <a:lin ang="5400000" scaled="1"/>
                </a:gradFill>
                <a:latin typeface="Impact"/>
              </a:rPr>
              <a:t>звуков ш - 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11163" y="115888"/>
            <a:ext cx="7401197" cy="96361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 dirty="0" smtClean="0">
                <a:solidFill>
                  <a:srgbClr val="3333CC"/>
                </a:solidFill>
              </a:rPr>
              <a:t>«Добавь –</a:t>
            </a:r>
            <a:r>
              <a:rPr lang="ru-RU" sz="3600" b="1" i="1" dirty="0" err="1" smtClean="0">
                <a:solidFill>
                  <a:srgbClr val="3333CC"/>
                </a:solidFill>
              </a:rPr>
              <a:t>жи</a:t>
            </a:r>
            <a:r>
              <a:rPr lang="ru-RU" sz="3600" b="1" i="1" dirty="0" smtClean="0">
                <a:solidFill>
                  <a:srgbClr val="3333CC"/>
                </a:solidFill>
              </a:rPr>
              <a:t>-  или  –ши-»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539750" y="892175"/>
            <a:ext cx="8099425" cy="3606800"/>
          </a:xfrm>
        </p:spPr>
        <p:txBody>
          <a:bodyPr/>
          <a:lstStyle/>
          <a:p>
            <a:pPr marL="0" indent="0" eaLnBrk="1" hangingPunct="1"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mtClean="0"/>
              <a:t>малы - …ши                  но – …жи                   каранда – …ши             мы – …ши           ланды –…ши                 гру – …ши                   лы – …жи                       клави – …ши                                                     эта – …жи                      е – …жи </a:t>
            </a:r>
          </a:p>
          <a:p>
            <a:pPr marL="0" indent="0" eaLnBrk="1" hangingPunct="1"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59200"/>
            <a:ext cx="165576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16338"/>
            <a:ext cx="15795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789363"/>
            <a:ext cx="122078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300663"/>
            <a:ext cx="165576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14398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716338"/>
            <a:ext cx="16557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229225"/>
            <a:ext cx="20891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16563"/>
            <a:ext cx="13874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825875"/>
            <a:ext cx="15843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5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-315913"/>
            <a:ext cx="2339975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6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7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00663"/>
            <a:ext cx="12207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3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8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6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82650"/>
          </a:xfrm>
        </p:spPr>
        <p:txBody>
          <a:bodyPr/>
          <a:lstStyle/>
          <a:p>
            <a:pPr algn="l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 smtClean="0"/>
              <a:t>           «Доскажи словечко»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981075"/>
            <a:ext cx="8229600" cy="5761038"/>
          </a:xfrm>
        </p:spPr>
        <p:txBody>
          <a:bodyPr/>
          <a:lstStyle/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smtClean="0"/>
              <a:t>      </a:t>
            </a:r>
            <a:r>
              <a:rPr lang="ru-RU" sz="2400" b="1" smtClean="0"/>
              <a:t>Уш – уш – уш – мы включили …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 b="1" smtClean="0"/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smtClean="0"/>
              <a:t>       Ша –</a:t>
            </a:r>
            <a:r>
              <a:rPr lang="en-US" sz="2400" b="1" smtClean="0"/>
              <a:t> </a:t>
            </a:r>
            <a:r>
              <a:rPr lang="ru-RU" sz="2400" b="1" smtClean="0"/>
              <a:t>ша </a:t>
            </a:r>
            <a:r>
              <a:rPr lang="en-US" sz="2400" b="1" smtClean="0"/>
              <a:t>– </a:t>
            </a:r>
            <a:r>
              <a:rPr lang="ru-RU" sz="2400" b="1" smtClean="0"/>
              <a:t>ша - мама моет …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 b="1" smtClean="0"/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smtClean="0"/>
              <a:t>       Жа – жа – жа – есть иголки у …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 b="1" smtClean="0"/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smtClean="0"/>
              <a:t>       Ши – ши – ши – у меня …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 b="1" smtClean="0"/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smtClean="0"/>
              <a:t>       Жи – жи – жи – папа точит …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 b="1" smtClean="0"/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smtClean="0"/>
              <a:t>       Ши – ши – ши – на болоте …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 b="1" smtClean="0"/>
          </a:p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400" b="1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08275"/>
            <a:ext cx="151288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573463"/>
            <a:ext cx="10795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700213"/>
            <a:ext cx="12255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21163"/>
            <a:ext cx="12954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516563"/>
            <a:ext cx="1728787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765175"/>
            <a:ext cx="12969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3747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8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2588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4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2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0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1"/>
            <a:ext cx="84249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3CC33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«Магазин игрушек</a:t>
            </a:r>
            <a:r>
              <a:rPr lang="ru-RU" sz="3600" b="1" dirty="0" smtClean="0">
                <a:solidFill>
                  <a:srgbClr val="33CC33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»</a:t>
            </a:r>
          </a:p>
          <a:p>
            <a:pPr algn="ctr"/>
            <a:endParaRPr lang="ru-RU" sz="3600" b="1" dirty="0">
              <a:solidFill>
                <a:srgbClr val="33CC33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j-ea"/>
              <a:cs typeface="+mj-cs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« Я купил в магазине две кошки;  Я купил в магазине один флажок. И т.д.» (Следующий слайд). </a:t>
            </a:r>
          </a:p>
          <a:p>
            <a:endParaRPr lang="ru-RU" sz="3600" b="1" dirty="0">
              <a:solidFill>
                <a:srgbClr val="33CC33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  <a:ea typeface="+mj-ea"/>
              <a:cs typeface="+mj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377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5905500" cy="112553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rgbClr val="33CC33"/>
                </a:solidFill>
              </a:rPr>
              <a:t>   «Магазин игрушек»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0388" y="1865313"/>
            <a:ext cx="1830387" cy="811212"/>
            <a:chOff x="353" y="1175"/>
            <a:chExt cx="1153" cy="511"/>
          </a:xfrm>
        </p:grpSpPr>
        <p:pic>
          <p:nvPicPr>
            <p:cNvPr id="1027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" y="1175"/>
              <a:ext cx="519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7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1187"/>
              <a:ext cx="57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9388" y="2924175"/>
            <a:ext cx="2303462" cy="2365375"/>
            <a:chOff x="113" y="1842"/>
            <a:chExt cx="1451" cy="1490"/>
          </a:xfrm>
        </p:grpSpPr>
        <p:pic>
          <p:nvPicPr>
            <p:cNvPr id="1027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2504"/>
              <a:ext cx="436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7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2503"/>
              <a:ext cx="453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7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842"/>
              <a:ext cx="453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7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842"/>
              <a:ext cx="374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925763" y="1865313"/>
            <a:ext cx="1065212" cy="2478087"/>
            <a:chOff x="1843" y="1175"/>
            <a:chExt cx="671" cy="1561"/>
          </a:xfrm>
        </p:grpSpPr>
        <p:pic>
          <p:nvPicPr>
            <p:cNvPr id="10272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" y="1175"/>
              <a:ext cx="671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73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" y="2008"/>
              <a:ext cx="620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31800" y="5600700"/>
            <a:ext cx="2249488" cy="862013"/>
            <a:chOff x="272" y="3528"/>
            <a:chExt cx="1417" cy="543"/>
          </a:xfrm>
        </p:grpSpPr>
        <p:pic>
          <p:nvPicPr>
            <p:cNvPr id="10269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3528"/>
              <a:ext cx="46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70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3528"/>
              <a:ext cx="466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71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" y="3528"/>
              <a:ext cx="46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480175" y="1773238"/>
            <a:ext cx="2435225" cy="1450975"/>
            <a:chOff x="4082" y="1117"/>
            <a:chExt cx="1534" cy="914"/>
          </a:xfrm>
        </p:grpSpPr>
        <p:pic>
          <p:nvPicPr>
            <p:cNvPr id="10266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1469"/>
              <a:ext cx="514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67" name="Picture 1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" y="1117"/>
              <a:ext cx="514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68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1117"/>
              <a:ext cx="513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052888" y="2952750"/>
            <a:ext cx="2708275" cy="2058988"/>
            <a:chOff x="2553" y="1860"/>
            <a:chExt cx="1706" cy="1297"/>
          </a:xfrm>
        </p:grpSpPr>
        <p:pic>
          <p:nvPicPr>
            <p:cNvPr id="10261" name="Picture 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" y="1860"/>
              <a:ext cx="445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62" name="Picture 2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1860"/>
              <a:ext cx="486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63" name="Picture 2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" y="1860"/>
              <a:ext cx="487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64" name="Picture 2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" y="2509"/>
              <a:ext cx="487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65" name="Picture 2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" y="2509"/>
              <a:ext cx="487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979738" y="5186363"/>
            <a:ext cx="2867025" cy="1582737"/>
            <a:chOff x="1877" y="3267"/>
            <a:chExt cx="1806" cy="997"/>
          </a:xfrm>
        </p:grpSpPr>
        <p:pic>
          <p:nvPicPr>
            <p:cNvPr id="10257" name="Picture 2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3323"/>
              <a:ext cx="358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8" name="Picture 2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" y="3324"/>
              <a:ext cx="356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9" name="Picture 3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" y="3620"/>
              <a:ext cx="358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60" name="Picture 3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3695"/>
              <a:ext cx="358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6157913" y="5087938"/>
            <a:ext cx="2516187" cy="1768475"/>
            <a:chOff x="3879" y="3205"/>
            <a:chExt cx="1585" cy="1114"/>
          </a:xfrm>
        </p:grpSpPr>
        <p:pic>
          <p:nvPicPr>
            <p:cNvPr id="10255" name="Picture 3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" y="3205"/>
              <a:ext cx="816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6" name="Picture 3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" y="3205"/>
              <a:ext cx="816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10251" name="Picture 3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0"/>
            <a:ext cx="124936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2" name="Picture 3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15252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301" name="Picture 3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429000"/>
            <a:ext cx="12160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302" name="Picture 3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8636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800" decel="100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2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6" dur="2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800" decel="100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3025"/>
            <a:ext cx="8229600" cy="125253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smtClean="0">
                <a:solidFill>
                  <a:srgbClr val="3333CC"/>
                </a:solidFill>
              </a:rPr>
              <a:t>«Что для Миши, что для Жени?»</a:t>
            </a:r>
            <a:r>
              <a:rPr lang="ru-RU" sz="4000" b="1" smtClean="0">
                <a:solidFill>
                  <a:srgbClr val="FF9900"/>
                </a:solidFill>
              </a:rPr>
              <a:t/>
            </a:r>
            <a:br>
              <a:rPr lang="ru-RU" sz="4000" b="1" smtClean="0">
                <a:solidFill>
                  <a:srgbClr val="FF9900"/>
                </a:solidFill>
              </a:rPr>
            </a:br>
            <a:r>
              <a:rPr lang="ru-RU" sz="4000" i="1" smtClean="0"/>
              <a:t> </a:t>
            </a:r>
            <a:r>
              <a:rPr lang="ru-RU" sz="4000" smtClean="0"/>
              <a:t>        </a:t>
            </a:r>
            <a:r>
              <a:rPr lang="ru-RU" sz="4000" i="1" smtClean="0"/>
              <a:t>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052513"/>
            <a:ext cx="9747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08050"/>
            <a:ext cx="15097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18732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25538"/>
            <a:ext cx="22320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0827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97200"/>
            <a:ext cx="10191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068638"/>
            <a:ext cx="13509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716338"/>
            <a:ext cx="10429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644900"/>
            <a:ext cx="12827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149725"/>
            <a:ext cx="1368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24400"/>
            <a:ext cx="13684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81525"/>
            <a:ext cx="11525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141663"/>
            <a:ext cx="14636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652963"/>
            <a:ext cx="11715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additive="repl"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 additive="repl">
                                        <p:cTn id="1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 additive="repl"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 additive="repl"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34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 -6 -6.17946 -6 L -0.34653 -0.02082">
                                      <p:cBhvr additive="repl">
                                        <p:cTn id="38" dur="2000" fill="hold"/>
                                        <p:tgtEl>
                                          <p:spTgt spid="1229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3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 -6 -3.20999 -6 L 0.42517 -0.1154">
                                      <p:cBhvr additive="repl">
                                        <p:cTn id="47" dur="2000" fill="hold"/>
                                        <p:tgtEl>
                                          <p:spTgt spid="1229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5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 -6 2.55319 -6 L 0.25191 -0.12604">
                                      <p:cBhvr additive="repl">
                                        <p:cTn id="56" dur="2000" fill="hold"/>
                                        <p:tgtEl>
                                          <p:spTgt spid="1229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1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2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8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 -6 1.70213 -6 L -0.19688 -0.12605">
                                      <p:cBhvr additive="repl">
                                        <p:cTn id="68" dur="2000" fill="hold"/>
                                        <p:tgtEl>
                                          <p:spTgt spid="1229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5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 -6 9.58372 -6 L 0.44097 -0.01063">
                                      <p:cBhvr additive="repl">
                                        <p:cTn id="79" dur="2000" fill="hold"/>
                                        <p:tgtEl>
                                          <p:spTgt spid="1229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 -6 1.58187 -6 L -0.38576 -0.0525">
                                      <p:cBhvr additive="repl">
                                        <p:cTn id="89" dur="2000" fill="hold"/>
                                        <p:tgtEl>
                                          <p:spTgt spid="1229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7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 -6 -3.52451 -6 L -0.2125 -0.05226">
                                      <p:cBhvr additive="repl">
                                        <p:cTn id="101" dur="2000" fill="hold"/>
                                        <p:tgtEl>
                                          <p:spTgt spid="1230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6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 -6 4.6716 -6 L 0.42534 0.01041">
                                      <p:cBhvr additive="repl">
                                        <p:cTn id="110" dur="2000" fill="hold"/>
                                        <p:tgtEl>
                                          <p:spTgt spid="1230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7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 -6 -7.03053 -6 L -0.34652 0.27289">
                                      <p:cBhvr additive="repl">
                                        <p:cTn id="121" dur="2000" fill="hold"/>
                                        <p:tgtEl>
                                          <p:spTgt spid="1230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26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 -6 5.3284 -6 L 0.2283 -0.11539">
                                      <p:cBhvr additive="repl">
                                        <p:cTn id="130" dur="2000" fill="hold"/>
                                        <p:tgtEl>
                                          <p:spTgt spid="1230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76213"/>
            <a:ext cx="8229600" cy="947737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mtClean="0"/>
              <a:t>«Игрушки»</a:t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692150"/>
            <a:ext cx="8686800" cy="5905500"/>
          </a:xfrm>
        </p:spPr>
        <p:txBody>
          <a:bodyPr/>
          <a:lstStyle/>
          <a:p>
            <a:pPr indent="-341313" eaLnBrk="1" hangingPunct="1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i="1" smtClean="0"/>
              <a:t>      У Жени дома много игрушек. Они стоят     в шкафу. Там плюшевый мишка, резиновый ежик, красивый петушок, жираф с длинной шеей, быстрая лошадка, серая мышка, рыжая кошка. В гараже у Жени большая машина. К нему в гости приходит его лучший друг Миша. Они вместе играют с этими игрушками.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19588"/>
            <a:ext cx="25209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27488"/>
            <a:ext cx="122396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005263"/>
            <a:ext cx="1439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860800"/>
            <a:ext cx="13557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734050"/>
            <a:ext cx="1079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5418138"/>
            <a:ext cx="23558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8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9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-242888"/>
            <a:ext cx="1871662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60800"/>
            <a:ext cx="125888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346700"/>
            <a:ext cx="1447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386388"/>
            <a:ext cx="1439863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33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8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3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6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48823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6" name="WordArt 3"/>
          <p:cNvSpPr>
            <a:spLocks noChangeArrowheads="1" noChangeShapeType="1" noTextEdit="1"/>
          </p:cNvSpPr>
          <p:nvPr/>
        </p:nvSpPr>
        <p:spPr bwMode="auto">
          <a:xfrm rot="300000">
            <a:off x="2341563" y="690563"/>
            <a:ext cx="4608512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CC00CC"/>
                    </a:gs>
                    <a:gs pos="100000">
                      <a:srgbClr val="6600CC"/>
                    </a:gs>
                  </a:gsLst>
                  <a:lin ang="5100000" scaled="1"/>
                </a:gradFill>
                <a:effectLst>
                  <a:outerShdw dist="53966" dir="2700000" algn="ctr" rotWithShape="0">
                    <a:srgbClr val="9999FF">
                      <a:alpha val="80011"/>
                    </a:srgbClr>
                  </a:outerShdw>
                </a:effectLst>
                <a:latin typeface="Impact"/>
              </a:rPr>
              <a:t>Молодцы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6645"/>
            <a:ext cx="10512426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2483"/>
            <a:ext cx="10512426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18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9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smtClean="0">
                <a:solidFill>
                  <a:srgbClr val="0033CC"/>
                </a:solidFill>
              </a:rPr>
              <a:t>Гусь шипит ш-ш-ш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125538"/>
            <a:ext cx="250348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437063"/>
            <a:ext cx="14160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 rot="780000">
            <a:off x="177800" y="4108450"/>
            <a:ext cx="5759450" cy="1828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1893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3917" y="0"/>
                  <a:pt x="16882" y="1346"/>
                  <a:pt x="18932" y="369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3917" y="0"/>
                  <a:pt x="16882" y="1346"/>
                  <a:pt x="18932" y="3694"/>
                </a:cubicBez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2100000">
            <a:off x="947738" y="3641725"/>
            <a:ext cx="5741987" cy="1828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1905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3974" y="0"/>
                  <a:pt x="16988" y="1396"/>
                  <a:pt x="19040" y="3818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3974" y="0"/>
                  <a:pt x="16988" y="1396"/>
                  <a:pt x="19040" y="3818"/>
                </a:cubicBez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540000">
            <a:off x="-1306513" y="3752850"/>
            <a:ext cx="9983788" cy="2260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15 h 21600"/>
              <a:gd name="T20" fmla="*/ 1972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1259" y="9"/>
                </a:moveTo>
                <a:cubicBezTo>
                  <a:pt x="14639" y="153"/>
                  <a:pt x="17756" y="1873"/>
                  <a:pt x="19681" y="465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1259" y="9"/>
                </a:moveTo>
                <a:cubicBezTo>
                  <a:pt x="14639" y="153"/>
                  <a:pt x="17756" y="1873"/>
                  <a:pt x="19681" y="4654"/>
                </a:cubicBez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96975"/>
            <a:ext cx="1539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276475"/>
            <a:ext cx="20129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smtClean="0">
                <a:solidFill>
                  <a:srgbClr val="FF6600"/>
                </a:solidFill>
              </a:rPr>
              <a:t>Жук жужжит ж-ж-ж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32400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5538"/>
            <a:ext cx="18002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 flipV="1">
            <a:off x="-36513" y="1341438"/>
            <a:ext cx="5759451" cy="12954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1200000" flipV="1">
            <a:off x="-174625" y="-166688"/>
            <a:ext cx="9096375" cy="331152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9623 w 21600"/>
              <a:gd name="T19" fmla="*/ 0 h 21600"/>
              <a:gd name="T20" fmla="*/ 18436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9629" y="63"/>
                </a:moveTo>
                <a:cubicBezTo>
                  <a:pt x="10017" y="21"/>
                  <a:pt x="10408" y="-1"/>
                  <a:pt x="10800" y="0"/>
                </a:cubicBezTo>
                <a:cubicBezTo>
                  <a:pt x="13646" y="0"/>
                  <a:pt x="16378" y="1124"/>
                  <a:pt x="18401" y="3127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9629" y="63"/>
                </a:moveTo>
                <a:cubicBezTo>
                  <a:pt x="10017" y="21"/>
                  <a:pt x="10408" y="-1"/>
                  <a:pt x="10800" y="0"/>
                </a:cubicBezTo>
                <a:cubicBezTo>
                  <a:pt x="13646" y="0"/>
                  <a:pt x="16378" y="1124"/>
                  <a:pt x="18401" y="3127"/>
                </a:cubicBez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3540000" flipV="1">
            <a:off x="-256382" y="1850232"/>
            <a:ext cx="6267451" cy="154146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3302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657"/>
                  <a:pt x="21497" y="12511"/>
                  <a:pt x="21296" y="133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657"/>
                  <a:pt x="21497" y="12511"/>
                  <a:pt x="21296" y="13344"/>
                </a:cubicBez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92600"/>
            <a:ext cx="2020887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08275"/>
            <a:ext cx="19446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800" decel="100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2225"/>
            <a:ext cx="6192838" cy="23495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mtClean="0">
                <a:solidFill>
                  <a:srgbClr val="FF0066"/>
                </a:solidFill>
              </a:rPr>
              <a:t>Звук –ш-</a:t>
            </a:r>
            <a:br>
              <a:rPr lang="ru-RU" sz="2400" b="1" smtClean="0">
                <a:solidFill>
                  <a:srgbClr val="FF0066"/>
                </a:solidFill>
              </a:rPr>
            </a:br>
            <a:r>
              <a:rPr lang="ru-RU" sz="2400" b="1" smtClean="0"/>
              <a:t>       </a:t>
            </a:r>
            <a:r>
              <a:rPr lang="ru-RU" sz="2000" b="1" smtClean="0"/>
              <a:t>Ш-ш-ш – шипит сердитый гусь,                                                                                          Я мальчишек не боюсь,</a:t>
            </a:r>
            <a:br>
              <a:rPr lang="ru-RU" sz="2000" b="1" smtClean="0"/>
            </a:br>
            <a:r>
              <a:rPr lang="ru-RU" sz="2000" b="1" smtClean="0"/>
              <a:t> Догоню, вас, шалуны, </a:t>
            </a:r>
            <a:br>
              <a:rPr lang="ru-RU" sz="2000" b="1" smtClean="0"/>
            </a:br>
            <a:r>
              <a:rPr lang="ru-RU" sz="2000" b="1" smtClean="0"/>
              <a:t>        Ухвачу вас за штаны!</a:t>
            </a:r>
            <a:r>
              <a:rPr lang="ru-RU" sz="2000" smtClean="0"/>
              <a:t>  </a:t>
            </a:r>
            <a:br>
              <a:rPr lang="ru-RU" sz="2000" smtClean="0"/>
            </a:br>
            <a:endParaRPr lang="ru-RU" sz="2000" smtClean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2627313" y="1773238"/>
            <a:ext cx="3743325" cy="3454400"/>
            <a:chOff x="1655" y="1117"/>
            <a:chExt cx="2358" cy="2176"/>
          </a:xfrm>
        </p:grpSpPr>
        <p:pic>
          <p:nvPicPr>
            <p:cNvPr id="51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117"/>
              <a:ext cx="2358" cy="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129" name="Text Box 5"/>
            <p:cNvSpPr txBox="1">
              <a:spLocks noChangeArrowheads="1"/>
            </p:cNvSpPr>
            <p:nvPr/>
          </p:nvSpPr>
          <p:spPr bwMode="auto">
            <a:xfrm>
              <a:off x="1655" y="1117"/>
              <a:ext cx="2358" cy="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2987675" y="5229225"/>
            <a:ext cx="720725" cy="6477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140200" y="5300663"/>
            <a:ext cx="1008063" cy="533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53534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" b="213"/>
          <a:stretch>
            <a:fillRect/>
          </a:stretch>
        </p:blipFill>
        <p:spPr bwMode="auto">
          <a:xfrm>
            <a:off x="5580063" y="5084763"/>
            <a:ext cx="838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0" y="0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86688" cy="1570037"/>
          </a:xfrm>
        </p:spPr>
        <p:txBody>
          <a:bodyPr/>
          <a:lstStyle/>
          <a:p>
            <a:pPr algn="l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smtClean="0"/>
              <a:t>                    </a:t>
            </a:r>
            <a:r>
              <a:rPr lang="ru-RU" sz="3200" b="1" smtClean="0">
                <a:solidFill>
                  <a:srgbClr val="FF0000"/>
                </a:solidFill>
              </a:rPr>
              <a:t>Звук - ж </a:t>
            </a:r>
            <a:r>
              <a:rPr lang="en-US" sz="3200" b="1" smtClean="0">
                <a:solidFill>
                  <a:srgbClr val="FF0000"/>
                </a:solidFill>
              </a:rPr>
              <a:t>–</a:t>
            </a:r>
            <a:br>
              <a:rPr lang="en-US" sz="3200" b="1" smtClean="0">
                <a:solidFill>
                  <a:srgbClr val="FF0000"/>
                </a:solidFill>
              </a:rPr>
            </a:br>
            <a:endParaRPr lang="en-US" sz="3200" b="1" smtClean="0">
              <a:solidFill>
                <a:srgbClr val="FF0000"/>
              </a:solidFill>
            </a:endParaRP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3132138" y="5084763"/>
            <a:ext cx="720725" cy="647700"/>
          </a:xfrm>
          <a:prstGeom prst="ellipse">
            <a:avLst/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4140200" y="5229225"/>
            <a:ext cx="1008063" cy="533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53534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2492896"/>
            <a:ext cx="396081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323850" y="1052513"/>
            <a:ext cx="6624638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Жук на листике сидит,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               Громко целый день жужжит,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                  Ждет гостей к себе домой,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</a:rPr>
              <a:t>                              Показать, как он поёт: ж – ж - ж.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4941888"/>
            <a:ext cx="10080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23644"/>
            <a:ext cx="8280920" cy="642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altLang="ru-RU" sz="3200" b="1" dirty="0">
                <a:solidFill>
                  <a:prstClr val="black"/>
                </a:solidFill>
                <a:latin typeface="Calibri"/>
                <a:ea typeface="+mn-ea"/>
              </a:rPr>
              <a:t>Звук [ж] </a:t>
            </a:r>
            <a:endParaRPr lang="ru-RU" altLang="ru-RU" sz="32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altLang="ru-RU" sz="2800" dirty="0" smtClean="0">
                <a:solidFill>
                  <a:prstClr val="black"/>
                </a:solidFill>
                <a:latin typeface="Calibri"/>
                <a:ea typeface="+mn-ea"/>
              </a:rPr>
              <a:t>Согласный -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altLang="ru-RU" sz="2800" dirty="0" smtClean="0">
                <a:solidFill>
                  <a:prstClr val="black"/>
                </a:solidFill>
                <a:latin typeface="Calibri"/>
                <a:ea typeface="+mn-ea"/>
              </a:rPr>
              <a:t>    </a:t>
            </a:r>
            <a:endParaRPr lang="ru-RU" altLang="ru-RU" sz="28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altLang="ru-RU" sz="2800" dirty="0">
                <a:solidFill>
                  <a:prstClr val="black"/>
                </a:solidFill>
                <a:latin typeface="Calibri"/>
                <a:ea typeface="+mn-ea"/>
              </a:rPr>
              <a:t>Звонкий </a:t>
            </a:r>
            <a:r>
              <a:rPr lang="ru-RU" altLang="ru-RU" sz="2800" dirty="0" smtClean="0">
                <a:solidFill>
                  <a:prstClr val="black"/>
                </a:solidFill>
                <a:latin typeface="Calibri"/>
                <a:ea typeface="+mn-ea"/>
              </a:rPr>
              <a:t>–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endParaRPr lang="ru-RU" altLang="ru-RU" sz="28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altLang="ru-RU" sz="2800" dirty="0">
                <a:solidFill>
                  <a:prstClr val="black"/>
                </a:solidFill>
                <a:latin typeface="Calibri"/>
                <a:ea typeface="+mn-ea"/>
              </a:rPr>
              <a:t>Всегда твёрдый </a:t>
            </a:r>
            <a:r>
              <a:rPr lang="ru-RU" altLang="ru-RU" sz="2800" dirty="0" smtClean="0">
                <a:solidFill>
                  <a:prstClr val="black"/>
                </a:solidFill>
                <a:latin typeface="Calibri"/>
                <a:ea typeface="+mn-ea"/>
              </a:rPr>
              <a:t>–</a:t>
            </a:r>
            <a:endParaRPr lang="ru-RU" altLang="ru-RU" sz="32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342900" lvl="0" indent="-342900" algn="ctr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altLang="ru-RU" sz="3200" b="1" dirty="0" smtClean="0">
                <a:solidFill>
                  <a:prstClr val="black"/>
                </a:solidFill>
                <a:latin typeface="Calibri"/>
                <a:ea typeface="+mn-ea"/>
              </a:rPr>
              <a:t>             Звук </a:t>
            </a:r>
            <a:r>
              <a:rPr lang="ru-RU" altLang="ru-RU" sz="3200" b="1" dirty="0">
                <a:solidFill>
                  <a:prstClr val="black"/>
                </a:solidFill>
                <a:latin typeface="Calibri"/>
                <a:ea typeface="+mn-ea"/>
              </a:rPr>
              <a:t>[ш] 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altLang="ru-RU" sz="2800" dirty="0" smtClean="0">
                <a:solidFill>
                  <a:prstClr val="black"/>
                </a:solidFill>
                <a:latin typeface="Calibri"/>
                <a:ea typeface="+mn-ea"/>
              </a:rPr>
              <a:t>               Согласный – </a:t>
            </a:r>
            <a:endParaRPr lang="ru-RU" altLang="ru-RU" sz="28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altLang="ru-RU" sz="2800" dirty="0" smtClean="0">
                <a:solidFill>
                  <a:prstClr val="black"/>
                </a:solidFill>
                <a:latin typeface="Calibri"/>
                <a:ea typeface="+mn-ea"/>
              </a:rPr>
              <a:t>                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altLang="ru-RU" sz="2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ru-RU" altLang="ru-RU" sz="2800" dirty="0" smtClean="0">
                <a:solidFill>
                  <a:prstClr val="black"/>
                </a:solidFill>
                <a:latin typeface="Calibri"/>
                <a:ea typeface="+mn-ea"/>
              </a:rPr>
              <a:t>              Глухой –</a:t>
            </a:r>
          </a:p>
          <a:p>
            <a:pPr marL="342900" lvl="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endParaRPr lang="ru-RU" altLang="ru-RU" sz="28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altLang="ru-RU" sz="2800" dirty="0" smtClean="0">
                <a:solidFill>
                  <a:prstClr val="black"/>
                </a:solidFill>
                <a:latin typeface="Calibri"/>
                <a:ea typeface="+mn-ea"/>
              </a:rPr>
              <a:t>               Всегда </a:t>
            </a:r>
            <a:r>
              <a:rPr lang="ru-RU" altLang="ru-RU" sz="2800" dirty="0">
                <a:solidFill>
                  <a:prstClr val="black"/>
                </a:solidFill>
                <a:latin typeface="Calibri"/>
                <a:ea typeface="+mn-ea"/>
              </a:rPr>
              <a:t>твёрдый </a:t>
            </a:r>
            <a:r>
              <a:rPr lang="ru-RU" altLang="ru-RU" sz="3200" dirty="0">
                <a:solidFill>
                  <a:prstClr val="black"/>
                </a:solidFill>
                <a:latin typeface="Calibri"/>
                <a:ea typeface="+mn-ea"/>
              </a:rPr>
              <a:t>-  </a:t>
            </a:r>
            <a:endParaRPr lang="ru-RU" altLang="ru-RU" sz="32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342900" lvl="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endParaRPr lang="ru-RU" altLang="ru-RU" sz="3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16632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Характеристика звуков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92" y="4797152"/>
            <a:ext cx="935410" cy="80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Blue%20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64" y="1120943"/>
            <a:ext cx="719013" cy="6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lue%20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91" y="4077072"/>
            <a:ext cx="719013" cy="6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2888060-7effc0faf034a8a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64" y="1988840"/>
            <a:ext cx="972530" cy="8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UMBLB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66" y="2636912"/>
            <a:ext cx="1224136" cy="102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SNAK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16" y="5579047"/>
            <a:ext cx="1016968" cy="11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77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slide.ru/documents_2/481b42d53b426f2da5b454d0dbff745e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19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755650" y="333375"/>
            <a:ext cx="7702550" cy="2684463"/>
            <a:chOff x="476" y="210"/>
            <a:chExt cx="4852" cy="1691"/>
          </a:xfrm>
        </p:grpSpPr>
        <p:grpSp>
          <p:nvGrpSpPr>
            <p:cNvPr id="7174" name="Group 2"/>
            <p:cNvGrpSpPr>
              <a:grpSpLocks/>
            </p:cNvGrpSpPr>
            <p:nvPr/>
          </p:nvGrpSpPr>
          <p:grpSpPr bwMode="auto">
            <a:xfrm>
              <a:off x="476" y="210"/>
              <a:ext cx="4852" cy="1691"/>
              <a:chOff x="476" y="210"/>
              <a:chExt cx="4852" cy="1691"/>
            </a:xfrm>
          </p:grpSpPr>
          <p:pic>
            <p:nvPicPr>
              <p:cNvPr id="717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" y="371"/>
                <a:ext cx="4644" cy="1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179" name="Text Box 4"/>
              <p:cNvSpPr txBox="1">
                <a:spLocks noChangeArrowheads="1"/>
              </p:cNvSpPr>
              <p:nvPr/>
            </p:nvSpPr>
            <p:spPr bwMode="auto">
              <a:xfrm>
                <a:off x="476" y="210"/>
                <a:ext cx="4852" cy="1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175" name="Group 5"/>
            <p:cNvGrpSpPr>
              <a:grpSpLocks/>
            </p:cNvGrpSpPr>
            <p:nvPr/>
          </p:nvGrpSpPr>
          <p:grpSpPr bwMode="auto">
            <a:xfrm>
              <a:off x="607" y="477"/>
              <a:ext cx="4536" cy="1048"/>
              <a:chOff x="607" y="477"/>
              <a:chExt cx="4536" cy="1048"/>
            </a:xfrm>
          </p:grpSpPr>
          <p:pic>
            <p:nvPicPr>
              <p:cNvPr id="7176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" y="574"/>
                <a:ext cx="4346" cy="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177" name="Text Box 7"/>
              <p:cNvSpPr txBox="1">
                <a:spLocks noChangeArrowheads="1"/>
              </p:cNvSpPr>
              <p:nvPr/>
            </p:nvSpPr>
            <p:spPr bwMode="auto">
              <a:xfrm>
                <a:off x="607" y="477"/>
                <a:ext cx="4536" cy="1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>
          <a:xfrm>
            <a:off x="3059113" y="-11113"/>
            <a:ext cx="6084887" cy="2227263"/>
          </a:xfrm>
        </p:spPr>
        <p:txBody>
          <a:bodyPr/>
          <a:lstStyle/>
          <a:p>
            <a:pPr algn="l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smtClean="0">
                <a:solidFill>
                  <a:srgbClr val="FF0000"/>
                </a:solidFill>
              </a:rPr>
              <a:t>Я нашел жука в цветке,</a:t>
            </a:r>
            <a:r>
              <a:rPr lang="ru-RU" sz="2800" smtClean="0">
                <a:solidFill>
                  <a:srgbClr val="FF0000"/>
                </a:solidFill>
              </a:rPr>
              <a:t>                                                                   </a:t>
            </a:r>
            <a:r>
              <a:rPr lang="ru-RU" sz="2800" b="1" i="1" smtClean="0">
                <a:solidFill>
                  <a:srgbClr val="FF0000"/>
                </a:solidFill>
              </a:rPr>
              <a:t>Я держу его в руке,</a:t>
            </a:r>
            <a:br>
              <a:rPr lang="ru-RU" sz="2800" b="1" i="1" smtClean="0">
                <a:solidFill>
                  <a:srgbClr val="FF0000"/>
                </a:solidFill>
              </a:rPr>
            </a:br>
            <a:r>
              <a:rPr lang="ru-RU" sz="2800" b="1" i="1" smtClean="0">
                <a:solidFill>
                  <a:srgbClr val="FF0000"/>
                </a:solidFill>
              </a:rPr>
              <a:t>Жук такой хорошенький,</a:t>
            </a:r>
            <a:br>
              <a:rPr lang="ru-RU" sz="2800" b="1" i="1" smtClean="0">
                <a:solidFill>
                  <a:srgbClr val="FF0000"/>
                </a:solidFill>
              </a:rPr>
            </a:br>
            <a:r>
              <a:rPr lang="ru-RU" sz="2800" b="1" i="1" smtClean="0">
                <a:solidFill>
                  <a:srgbClr val="FF0000"/>
                </a:solidFill>
              </a:rPr>
              <a:t>Спинка вся в горошинку!</a:t>
            </a:r>
          </a:p>
        </p:txBody>
      </p:sp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381635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additive="repl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 additive="repl"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 additive="repl"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 additive="repl"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1370</TotalTime>
  <Words>310</Words>
  <Application>Microsoft Office PowerPoint</Application>
  <PresentationFormat>Экран (4:3)</PresentationFormat>
  <Paragraphs>46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Гусь шипит ш-ш-ш</vt:lpstr>
      <vt:lpstr>Жук жужжит ж-ж-ж</vt:lpstr>
      <vt:lpstr>Звук –ш-        Ш-ш-ш – шипит сердитый гусь,                                                                                          Я мальчишек не боюсь,  Догоню, вас, шалуны,          Ухвачу вас за штаны!   </vt:lpstr>
      <vt:lpstr>                    Звук - ж – </vt:lpstr>
      <vt:lpstr>Презентация PowerPoint</vt:lpstr>
      <vt:lpstr>Презентация PowerPoint</vt:lpstr>
      <vt:lpstr>Я нашел жука в цветке,                                                                   Я держу его в руке, Жук такой хорошенький, Спинка вся в горошинку!</vt:lpstr>
      <vt:lpstr>«Добавь –жи-  или  –ши-»</vt:lpstr>
      <vt:lpstr>           «Доскажи словечко»</vt:lpstr>
      <vt:lpstr>Презентация PowerPoint</vt:lpstr>
      <vt:lpstr>   «Магазин игрушек»</vt:lpstr>
      <vt:lpstr>«Что для Миши, что для Жени?»           </vt:lpstr>
      <vt:lpstr>«Игрушки»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Windows User</cp:lastModifiedBy>
  <cp:revision>35</cp:revision>
  <cp:lastPrinted>1601-01-01T00:00:00Z</cp:lastPrinted>
  <dcterms:created xsi:type="dcterms:W3CDTF">2013-11-30T17:16:10Z</dcterms:created>
  <dcterms:modified xsi:type="dcterms:W3CDTF">2020-04-10T15:38:49Z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3161849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